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85" r:id="rId6"/>
    <p:sldId id="284" r:id="rId7"/>
    <p:sldId id="263" r:id="rId8"/>
    <p:sldId id="259" r:id="rId9"/>
    <p:sldId id="265" r:id="rId10"/>
    <p:sldId id="271" r:id="rId11"/>
    <p:sldId id="261" r:id="rId12"/>
    <p:sldId id="279" r:id="rId13"/>
    <p:sldId id="280" r:id="rId14"/>
    <p:sldId id="266" r:id="rId15"/>
    <p:sldId id="267" r:id="rId16"/>
    <p:sldId id="268" r:id="rId17"/>
    <p:sldId id="274" r:id="rId18"/>
    <p:sldId id="286" r:id="rId19"/>
    <p:sldId id="275" r:id="rId20"/>
    <p:sldId id="287" r:id="rId21"/>
    <p:sldId id="269" r:id="rId22"/>
    <p:sldId id="272" r:id="rId23"/>
    <p:sldId id="273" r:id="rId24"/>
    <p:sldId id="288" r:id="rId25"/>
    <p:sldId id="276" r:id="rId26"/>
    <p:sldId id="281" r:id="rId27"/>
    <p:sldId id="278" r:id="rId28"/>
    <p:sldId id="282" r:id="rId29"/>
    <p:sldId id="283" r:id="rId30"/>
    <p:sldId id="303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8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212477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" y="2268272"/>
            <a:ext cx="4404221" cy="343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BB5D-3F18-D746-EB3A-AF35949190F4}"/>
              </a:ext>
            </a:extLst>
          </p:cNvPr>
          <p:cNvSpPr txBox="1"/>
          <p:nvPr/>
        </p:nvSpPr>
        <p:spPr>
          <a:xfrm>
            <a:off x="5535660" y="2659224"/>
            <a:ext cx="602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We now know that smoking is one cause of type 2 diabetes. In fact, people who smoke cigarettes are 30%–40% more likely to develop type 2 diabetes than people who don't smoke.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BC32E-29BF-7735-AC8D-F5158B4FE1AD}"/>
              </a:ext>
            </a:extLst>
          </p:cNvPr>
          <p:cNvSpPr/>
          <p:nvPr/>
        </p:nvSpPr>
        <p:spPr>
          <a:xfrm>
            <a:off x="895739" y="2080727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BBC5-9BCD-F0C0-D7F0-2F7E75A85EE3}"/>
              </a:ext>
            </a:extLst>
          </p:cNvPr>
          <p:cNvSpPr/>
          <p:nvPr/>
        </p:nvSpPr>
        <p:spPr>
          <a:xfrm>
            <a:off x="3446106" y="2052735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CE37-D35B-A796-3704-E459AB5CEA0A}"/>
              </a:ext>
            </a:extLst>
          </p:cNvPr>
          <p:cNvSpPr txBox="1"/>
          <p:nvPr/>
        </p:nvSpPr>
        <p:spPr>
          <a:xfrm>
            <a:off x="5449078" y="4562669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classes </a:t>
            </a:r>
            <a:r>
              <a:rPr lang="en-US" dirty="0">
                <a:sym typeface="Wingdings" panose="05000000000000000000" pitchFamily="2" charset="2"/>
              </a:rPr>
              <a:t> 3 classes:</a:t>
            </a:r>
          </a:p>
          <a:p>
            <a:r>
              <a:rPr lang="en-US" dirty="0">
                <a:sym typeface="Wingdings" panose="05000000000000000000" pitchFamily="2" charset="2"/>
              </a:rPr>
              <a:t>Never, No Info, Smoke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6CC-AD99-FD48-969D-05A568F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Smokers tend to have more heart disease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B33074-4227-D515-A19E-3D6F179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29" y="2503619"/>
            <a:ext cx="5353244" cy="4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8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D77-F404-60D4-E3B2-E2D6A2ED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of “No Info” category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6FE39C-1487-4B86-05F5-342A2EAA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82" y="2214369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62E4F-4E84-749D-9180-4E103C4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9" y="2214368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C4F67B3-E0D4-0F2D-E521-74DFAB0E5CF3}"/>
              </a:ext>
            </a:extLst>
          </p:cNvPr>
          <p:cNvSpPr/>
          <p:nvPr/>
        </p:nvSpPr>
        <p:spPr>
          <a:xfrm>
            <a:off x="5924939" y="4002833"/>
            <a:ext cx="441843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50989-176D-9B30-5747-F11ADC3E832F}"/>
              </a:ext>
            </a:extLst>
          </p:cNvPr>
          <p:cNvSpPr txBox="1"/>
          <p:nvPr/>
        </p:nvSpPr>
        <p:spPr>
          <a:xfrm>
            <a:off x="3760237" y="2565918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32881</a:t>
            </a:r>
          </a:p>
          <a:p>
            <a:pPr algn="r"/>
            <a:r>
              <a:rPr lang="en-US" sz="1200" dirty="0"/>
              <a:t>34395</a:t>
            </a:r>
          </a:p>
          <a:p>
            <a:pPr algn="r"/>
            <a:r>
              <a:rPr lang="en-US" sz="1200" dirty="0"/>
              <a:t>28852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AEBA-F043-C2B7-0C8C-32665A85D43C}"/>
              </a:ext>
            </a:extLst>
          </p:cNvPr>
          <p:cNvSpPr txBox="1"/>
          <p:nvPr/>
        </p:nvSpPr>
        <p:spPr>
          <a:xfrm>
            <a:off x="9781592" y="2518567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23480</a:t>
            </a:r>
          </a:p>
          <a:p>
            <a:pPr algn="r"/>
            <a:r>
              <a:rPr lang="en-US" sz="1200" dirty="0"/>
              <a:t>44080</a:t>
            </a:r>
          </a:p>
          <a:p>
            <a:pPr algn="r"/>
            <a:r>
              <a:rPr lang="en-US" sz="1200" dirty="0"/>
              <a:t>28852</a:t>
            </a:r>
          </a:p>
        </p:txBody>
      </p:sp>
    </p:spTree>
    <p:extLst>
      <p:ext uri="{BB962C8B-B14F-4D97-AF65-F5344CB8AC3E}">
        <p14:creationId xmlns:p14="http://schemas.microsoft.com/office/powerpoint/2010/main" val="22785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42A5E6-734C-E735-D2C7-6A96DE3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1392464"/>
            <a:ext cx="6096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8E3CB4-88CB-34ED-A4BC-FFCD79913EE8}"/>
              </a:ext>
            </a:extLst>
          </p:cNvPr>
          <p:cNvSpPr/>
          <p:nvPr/>
        </p:nvSpPr>
        <p:spPr>
          <a:xfrm>
            <a:off x="10192624" y="1392464"/>
            <a:ext cx="612396" cy="48237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5D4-1A2B-C0F8-217C-F2F0C9EA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line model – Decision tree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B286B7-7AD9-3156-9D64-6C4F6B049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4" y="2277195"/>
            <a:ext cx="11735612" cy="326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9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7886"/>
              </p:ext>
            </p:extLst>
          </p:nvPr>
        </p:nvGraphicFramePr>
        <p:xfrm>
          <a:off x="997981" y="2301520"/>
          <a:ext cx="8598717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948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449769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</a:tblGrid>
              <a:tr h="30702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884883" y="5217953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1533CC-932A-5D75-6ECA-DA72D1034E83}"/>
              </a:ext>
            </a:extLst>
          </p:cNvPr>
          <p:cNvSpPr/>
          <p:nvPr/>
        </p:nvSpPr>
        <p:spPr>
          <a:xfrm>
            <a:off x="5972961" y="2441196"/>
            <a:ext cx="5064088" cy="38086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09D-F45E-4F75-8665-D44B6C2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original data + </a:t>
            </a:r>
            <a:r>
              <a:rPr lang="en-US" b="1" dirty="0" err="1"/>
              <a:t>get_dummies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F298A3-F07E-DE59-7592-91F04B2A7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7050" y="0"/>
            <a:ext cx="8035306" cy="6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8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904139" y="2170382"/>
            <a:ext cx="3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 to find feature importance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CFEBF6-5A3B-A3F6-E617-7392BCC37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3842"/>
              </p:ext>
            </p:extLst>
          </p:nvPr>
        </p:nvGraphicFramePr>
        <p:xfrm>
          <a:off x="6560191" y="2531325"/>
          <a:ext cx="5167615" cy="3483812"/>
        </p:xfrm>
        <a:graphic>
          <a:graphicData uri="http://schemas.openxmlformats.org/drawingml/2006/table">
            <a:tbl>
              <a:tblPr/>
              <a:tblGrid>
                <a:gridCol w="402671">
                  <a:extLst>
                    <a:ext uri="{9D8B030D-6E8A-4147-A177-3AD203B41FA5}">
                      <a16:colId xmlns:a16="http://schemas.microsoft.com/office/drawing/2014/main" val="650886554"/>
                    </a:ext>
                  </a:extLst>
                </a:gridCol>
                <a:gridCol w="2181136">
                  <a:extLst>
                    <a:ext uri="{9D8B030D-6E8A-4147-A177-3AD203B41FA5}">
                      <a16:colId xmlns:a16="http://schemas.microsoft.com/office/drawing/2014/main" val="2219298953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3700787586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110358925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algn="r" fontAlgn="ctr"/>
                      <a:endParaRPr lang="en-US" sz="1100" b="1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Removed Feature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Mean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Std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5780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all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1664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age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0.674158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0.012782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29464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hypertension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0.671485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0.015580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288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3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heart_disease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0.662525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0.015124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76734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bmi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0.661897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0.015638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59787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5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HbA1c_level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0.404586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0.020946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5497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6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blood_glucose_level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0.475951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0.010134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94673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7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gender_Female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748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gender_Male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3807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9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smoking_history_No</a:t>
                      </a:r>
                      <a:r>
                        <a:rPr lang="en-US" sz="1100" dirty="0">
                          <a:effectLst/>
                        </a:rPr>
                        <a:t> Info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9204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10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smoking_history_never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12126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11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</a:rPr>
                        <a:t>smoking_history_smoker</a:t>
                      </a:r>
                      <a:endParaRPr lang="en-US" sz="1100" dirty="0">
                        <a:effectLst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0.671642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0.015598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90739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6904139" y="4441760"/>
            <a:ext cx="4917202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6904139" y="2737781"/>
            <a:ext cx="4917202" cy="2570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00051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( no Cross validation)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8F5B63-11E8-CB29-E506-133A4439420B}"/>
              </a:ext>
            </a:extLst>
          </p:cNvPr>
          <p:cNvSpPr txBox="1"/>
          <p:nvPr/>
        </p:nvSpPr>
        <p:spPr>
          <a:xfrm>
            <a:off x="3313651" y="5268286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this in </a:t>
            </a:r>
            <a:r>
              <a:rPr lang="en-US" dirty="0" err="1"/>
              <a:t>DecisionTree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D45F-7F2B-27D8-09EA-5BACB9E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test several models &amp; compare the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33A0-846A-C295-2244-1903225E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>
              <a:buFont typeface="+mj-lt"/>
              <a:buAutoNum type="arabicPeriod"/>
            </a:pPr>
            <a:r>
              <a:rPr lang="en-US" dirty="0"/>
              <a:t>KNN</a:t>
            </a:r>
          </a:p>
          <a:p>
            <a:pPr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>
              <a:buFont typeface="+mj-lt"/>
              <a:buAutoNum type="arabicPeriod"/>
            </a:pPr>
            <a:r>
              <a:rPr lang="en-US" dirty="0"/>
              <a:t>ADA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XG Boost</a:t>
            </a:r>
          </a:p>
          <a:p>
            <a:pPr>
              <a:buFont typeface="+mj-lt"/>
              <a:buAutoNum type="arabicPeriod"/>
            </a:pPr>
            <a:r>
              <a:rPr lang="en-US" dirty="0"/>
              <a:t>Light Boost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0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b="1" dirty="0" err="1"/>
              <a:t>Max_depth</a:t>
            </a:r>
            <a:r>
              <a:rPr lang="en-US" b="1" dirty="0"/>
              <a:t> :15</a:t>
            </a:r>
          </a:p>
          <a:p>
            <a:r>
              <a:rPr lang="en-US" b="1" dirty="0" err="1"/>
              <a:t>Min_samples_leaf</a:t>
            </a:r>
            <a:r>
              <a:rPr lang="en-US" b="1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52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47481"/>
              </p:ext>
            </p:extLst>
          </p:nvPr>
        </p:nvGraphicFramePr>
        <p:xfrm>
          <a:off x="701478" y="4988084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38728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13910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/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0572F270-5408-8D8A-60FB-FFF8E711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35920"/>
              </p:ext>
            </p:extLst>
          </p:nvPr>
        </p:nvGraphicFramePr>
        <p:xfrm>
          <a:off x="9528938" y="2678594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35075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2681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4" name="Table 29">
            <a:extLst>
              <a:ext uri="{FF2B5EF4-FFF2-40B4-BE49-F238E27FC236}">
                <a16:creationId xmlns:a16="http://schemas.microsoft.com/office/drawing/2014/main" id="{D6C240F5-C4B9-B3DC-117A-95DA0324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16793"/>
              </p:ext>
            </p:extLst>
          </p:nvPr>
        </p:nvGraphicFramePr>
        <p:xfrm>
          <a:off x="7357625" y="3844611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23607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0.02847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16E35CA4-24DA-2376-E41D-96F5C3B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41539"/>
              </p:ext>
            </p:extLst>
          </p:nvPr>
        </p:nvGraphicFramePr>
        <p:xfrm>
          <a:off x="5090047" y="2746143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427EC377-FFDB-67F8-4798-ED9834F4D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1477"/>
              </p:ext>
            </p:extLst>
          </p:nvPr>
        </p:nvGraphicFramePr>
        <p:xfrm>
          <a:off x="5061647" y="4928647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10" name="Table 29">
            <a:extLst>
              <a:ext uri="{FF2B5EF4-FFF2-40B4-BE49-F238E27FC236}">
                <a16:creationId xmlns:a16="http://schemas.microsoft.com/office/drawing/2014/main" id="{B93059F2-41D4-A460-B732-2B5492BC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3403"/>
              </p:ext>
            </p:extLst>
          </p:nvPr>
        </p:nvGraphicFramePr>
        <p:xfrm>
          <a:off x="2914582" y="3914411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9828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5435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sp>
        <p:nvSpPr>
          <p:cNvPr id="8" name="Hexagon 7">
            <a:extLst>
              <a:ext uri="{FF2B5EF4-FFF2-40B4-BE49-F238E27FC236}">
                <a16:creationId xmlns:a16="http://schemas.microsoft.com/office/drawing/2014/main" id="{315ECC71-EFDC-5D91-57AD-DEAE4F2B3263}"/>
              </a:ext>
            </a:extLst>
          </p:cNvPr>
          <p:cNvSpPr/>
          <p:nvPr/>
        </p:nvSpPr>
        <p:spPr>
          <a:xfrm>
            <a:off x="4757892" y="2082617"/>
            <a:ext cx="3052258" cy="2399510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81663"/>
              </p:ext>
            </p:extLst>
          </p:nvPr>
        </p:nvGraphicFramePr>
        <p:xfrm>
          <a:off x="526473" y="2603500"/>
          <a:ext cx="8761415" cy="3416301"/>
        </p:xfrm>
        <a:graphic>
          <a:graphicData uri="http://schemas.openxmlformats.org/drawingml/2006/table">
            <a:tbl>
              <a:tblPr/>
              <a:tblGrid>
                <a:gridCol w="1752283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0C19C-A117-4F6A-EE8B-582DCECC729F}"/>
              </a:ext>
            </a:extLst>
          </p:cNvPr>
          <p:cNvSpPr/>
          <p:nvPr/>
        </p:nvSpPr>
        <p:spPr>
          <a:xfrm>
            <a:off x="4726512" y="2328894"/>
            <a:ext cx="1194318" cy="396551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BD868-731E-5D5D-D832-BE7C904C4465}"/>
              </a:ext>
            </a:extLst>
          </p:cNvPr>
          <p:cNvSpPr/>
          <p:nvPr/>
        </p:nvSpPr>
        <p:spPr>
          <a:xfrm>
            <a:off x="1219252" y="5394035"/>
            <a:ext cx="7930056" cy="3359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069428-819A-7AC7-5CAA-9365689B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225711"/>
            <a:ext cx="65341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9AD15-1DE2-E716-64B5-228E5212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9141B-D849-D3B4-38DF-5427AB57C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ROC AUC Light Boost seems to be the best.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8544C0-D45B-97AF-AE44-858EAAB302FB}"/>
              </a:ext>
            </a:extLst>
          </p:cNvPr>
          <p:cNvSpPr/>
          <p:nvPr/>
        </p:nvSpPr>
        <p:spPr>
          <a:xfrm>
            <a:off x="8489659" y="4865615"/>
            <a:ext cx="2852257" cy="20133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4BD4-76B0-FAEE-2913-5F4AABE8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E291-138F-C3BF-411F-92192456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PR AUC Light Boost seems to be the best.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86E796-DE64-DF02-1D30-5B40B85A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12" y="1168498"/>
            <a:ext cx="6157999" cy="485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2344F-C4C9-BA99-D1AB-4A7F7F71E0DE}"/>
              </a:ext>
            </a:extLst>
          </p:cNvPr>
          <p:cNvSpPr/>
          <p:nvPr/>
        </p:nvSpPr>
        <p:spPr>
          <a:xfrm>
            <a:off x="5981352" y="4773336"/>
            <a:ext cx="2676088" cy="19294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:6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glycated </a:t>
            </a:r>
            <a:r>
              <a:rPr lang="en-US" sz="1900" dirty="0" err="1">
                <a:solidFill>
                  <a:srgbClr val="000000"/>
                </a:solidFill>
                <a:latin typeface="Helvetica Neue"/>
              </a:rPr>
              <a:t>haemoglobin</a:t>
            </a:r>
            <a:r>
              <a:rPr lang="en-US" sz="19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 (Target)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2AED4-860F-11F7-DCC8-F093B11C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2370667"/>
            <a:ext cx="9775901" cy="1822514"/>
          </a:xfrm>
        </p:spPr>
        <p:txBody>
          <a:bodyPr/>
          <a:lstStyle/>
          <a:p>
            <a:r>
              <a:rPr lang="en-US" dirty="0"/>
              <a:t>Which balancing method is the best: Oversampling </a:t>
            </a:r>
            <a:br>
              <a:rPr lang="en-US" dirty="0"/>
            </a:br>
            <a:r>
              <a:rPr lang="en-US" dirty="0" err="1"/>
              <a:t>Undersampling</a:t>
            </a:r>
            <a:br>
              <a:rPr lang="en-US" dirty="0"/>
            </a:br>
            <a:r>
              <a:rPr lang="en-US" dirty="0" err="1"/>
              <a:t>over+under</a:t>
            </a:r>
            <a:r>
              <a:rPr lang="en-US" dirty="0"/>
              <a:t> sampling</a:t>
            </a:r>
            <a:br>
              <a:rPr lang="en-US" dirty="0"/>
            </a:br>
            <a:r>
              <a:rPr lang="en-US" dirty="0"/>
              <a:t>Penalizing 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5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5FC2-BDCF-CE65-B934-E1BCD64A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Establishment – Decision Tree Classifier on Imbalanced Data</a:t>
            </a:r>
            <a:endParaRPr lang="en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6E75B8-899F-AB0C-383D-DEF5EB24C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5645" y="2466135"/>
            <a:ext cx="5940709" cy="217988"/>
          </a:xfrm>
          <a:prstGeom prst="rect">
            <a:avLst/>
          </a:prstGeom>
          <a:solidFill>
            <a:srgbClr val="1C1F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31740" rIns="317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0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urier New" panose="02070309020205020404" pitchFamily="49" charset="0"/>
              </a:rPr>
              <a:t>DecisionTreeClassifier(max_depth=10, min_samples_leaf=10, random_state=1234)</a:t>
            </a:r>
            <a:r>
              <a:rPr kumimoji="0" lang="en-IL" altLang="en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AD06-FF6D-FE5F-A4A6-D312E156F4EB}"/>
              </a:ext>
            </a:extLst>
          </p:cNvPr>
          <p:cNvSpPr txBox="1"/>
          <p:nvPr/>
        </p:nvSpPr>
        <p:spPr>
          <a:xfrm>
            <a:off x="2295331" y="2773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FC797-4472-BB8D-A83E-C0E120A1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0" y="3232869"/>
            <a:ext cx="4152900" cy="303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7CB1D-5637-3FCE-0A77-AD751009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28" y="3189916"/>
            <a:ext cx="4152900" cy="3076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B75EB-30F7-79DE-474C-F8B283CA5A32}"/>
              </a:ext>
            </a:extLst>
          </p:cNvPr>
          <p:cNvSpPr txBox="1"/>
          <p:nvPr/>
        </p:nvSpPr>
        <p:spPr>
          <a:xfrm>
            <a:off x="7732972" y="268412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9527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177F-09F4-9852-D09D-5269377C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post GS on Decision Tree Classifier with tuned HP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493F-79C3-6309-013E-9BF606B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7" y="3108369"/>
            <a:ext cx="4162425" cy="306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525CB-9BEB-3FFA-8950-6B4E0B750E29}"/>
              </a:ext>
            </a:extLst>
          </p:cNvPr>
          <p:cNvSpPr txBox="1"/>
          <p:nvPr/>
        </p:nvSpPr>
        <p:spPr>
          <a:xfrm>
            <a:off x="2631233" y="26525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A2AF2-DAB0-F7EF-77F5-DF616A90988F}"/>
              </a:ext>
            </a:extLst>
          </p:cNvPr>
          <p:cNvSpPr txBox="1"/>
          <p:nvPr/>
        </p:nvSpPr>
        <p:spPr>
          <a:xfrm>
            <a:off x="8068874" y="256282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F08C7-E5F2-9CA7-9B10-CBCF6C89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6529"/>
            <a:ext cx="4133850" cy="306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49826-5A22-CB9C-47E9-32971F3C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59" y="2242957"/>
            <a:ext cx="3752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A1A8-41CA-EB9F-85A0-A4364F07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63505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Oversampling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3009D-012A-5110-0104-C754595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4" y="2495418"/>
            <a:ext cx="3612887" cy="385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2351-3ECE-0016-94AC-170BA6EA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19" y="2630919"/>
            <a:ext cx="4028657" cy="2982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B0C16-A1F2-EA55-4FEB-6A7087EE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901" y="2630919"/>
            <a:ext cx="4010135" cy="2982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5FA5C-67A2-2FD9-5013-8C38E3148F76}"/>
              </a:ext>
            </a:extLst>
          </p:cNvPr>
          <p:cNvSpPr txBox="1"/>
          <p:nvPr/>
        </p:nvSpPr>
        <p:spPr>
          <a:xfrm>
            <a:off x="5476154" y="23107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5261-A429-1299-D694-3B242D8559E9}"/>
              </a:ext>
            </a:extLst>
          </p:cNvPr>
          <p:cNvSpPr txBox="1"/>
          <p:nvPr/>
        </p:nvSpPr>
        <p:spPr>
          <a:xfrm>
            <a:off x="9683069" y="22615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98959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CCC7-73D0-555F-4D85-93A25FD4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852370"/>
            <a:ext cx="11150081" cy="706964"/>
          </a:xfrm>
        </p:spPr>
        <p:txBody>
          <a:bodyPr/>
          <a:lstStyle/>
          <a:p>
            <a:r>
              <a:rPr lang="en-US" dirty="0"/>
              <a:t>Balanced Data (Oversampling)– Decision Tree with tuned HP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2C2C7-D4A9-A41C-8CD8-F519491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5" y="2845965"/>
            <a:ext cx="4479179" cy="335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F59A-89EB-EA49-DF3A-BD76784D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0" y="2813971"/>
            <a:ext cx="4479179" cy="3327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F8A31-CC27-D65E-B46C-8759DDF1E42D}"/>
              </a:ext>
            </a:extLst>
          </p:cNvPr>
          <p:cNvSpPr txBox="1"/>
          <p:nvPr/>
        </p:nvSpPr>
        <p:spPr>
          <a:xfrm>
            <a:off x="2090916" y="244463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D174-F599-5C6E-4C0E-4F2477FFAA1E}"/>
              </a:ext>
            </a:extLst>
          </p:cNvPr>
          <p:cNvSpPr txBox="1"/>
          <p:nvPr/>
        </p:nvSpPr>
        <p:spPr>
          <a:xfrm>
            <a:off x="7548133" y="24446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4176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</a:t>
            </a:r>
            <a:r>
              <a:rPr lang="en-US" dirty="0" err="1"/>
              <a:t>Undersampling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6BFFE-5E62-7260-B178-6F8E9EAA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7" y="2369626"/>
            <a:ext cx="3108383" cy="330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DB686-FEB1-6E9C-8EBA-898A4D7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02" y="2916777"/>
            <a:ext cx="4221133" cy="312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12B3D-FC26-DE56-3891-95890F83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04" y="2916777"/>
            <a:ext cx="3998649" cy="299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5110662" y="25474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9413741" y="254744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7472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Balanced Data (</a:t>
            </a:r>
            <a:r>
              <a:rPr lang="en-US" dirty="0" err="1"/>
              <a:t>Undersampling</a:t>
            </a:r>
            <a:r>
              <a:rPr lang="en-US" dirty="0"/>
              <a:t>)– Decision Tree with tuned HP by GS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3860529" y="259178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8754746" y="253830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BE8B3-85A4-EF52-95B6-16C9D0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3" y="2322536"/>
            <a:ext cx="3058400" cy="296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519B3-4FD8-71C5-E173-C42AB898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70" y="3032448"/>
            <a:ext cx="4022717" cy="2982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986C-F8E7-8EBA-0B83-6FCAA5A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80" y="3032448"/>
            <a:ext cx="4022716" cy="30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AA38-B094-B386-5784-8812DB63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8" y="2799086"/>
            <a:ext cx="49530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FCAE7-B89F-B9FC-53C9-53BCAD5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21" y="2780036"/>
            <a:ext cx="4943475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227888" y="24107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642995" y="24107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0792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7" y="833709"/>
            <a:ext cx="10916922" cy="706964"/>
          </a:xfrm>
        </p:spPr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 with tuned HP by GS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106612" y="281192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861978" y="281192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320C6-B751-8DA9-1987-85FF42E7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1" y="2253406"/>
            <a:ext cx="3669458" cy="402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504C6-1D32-5E24-4D88-248A8EE6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5" y="3181252"/>
            <a:ext cx="4924425" cy="3676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9ED1D-FC7B-7FB9-4DA0-C660BA1F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3" y="3181251"/>
            <a:ext cx="4924425" cy="36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0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0E90-2977-E7ED-422C-1A399F02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 for Manual Models Selection and Optimization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8EF3BB-7EF8-E227-036A-625801071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720294"/>
              </p:ext>
            </p:extLst>
          </p:nvPr>
        </p:nvGraphicFramePr>
        <p:xfrm>
          <a:off x="1054358" y="2845837"/>
          <a:ext cx="9087932" cy="307913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13836">
                  <a:extLst>
                    <a:ext uri="{9D8B030D-6E8A-4147-A177-3AD203B41FA5}">
                      <a16:colId xmlns:a16="http://schemas.microsoft.com/office/drawing/2014/main" val="1482438784"/>
                    </a:ext>
                  </a:extLst>
                </a:gridCol>
                <a:gridCol w="2074096">
                  <a:extLst>
                    <a:ext uri="{9D8B030D-6E8A-4147-A177-3AD203B41FA5}">
                      <a16:colId xmlns:a16="http://schemas.microsoft.com/office/drawing/2014/main" val="3196826448"/>
                    </a:ext>
                  </a:extLst>
                </a:gridCol>
              </a:tblGrid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Model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 Recall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18312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0.67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599967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0.72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906931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377617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437153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823803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335652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5761162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Penalizing with </a:t>
                      </a:r>
                      <a:r>
                        <a:rPr lang="en-US" sz="1800" u="none" strike="noStrike" dirty="0" err="1">
                          <a:effectLst/>
                        </a:rPr>
                        <a:t>class_weight</a:t>
                      </a:r>
                      <a:r>
                        <a:rPr lang="en-US" sz="1800" u="none" strike="noStrike" dirty="0">
                          <a:effectLst/>
                        </a:rPr>
                        <a:t> = 'balanced' with tuned HP by GS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 dirty="0">
                          <a:effectLst/>
                        </a:rPr>
                        <a:t>0.95</a:t>
                      </a:r>
                      <a:endParaRPr lang="en-I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76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59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30D14D-9B73-E540-B812-FD0551FCAD14}"/>
              </a:ext>
            </a:extLst>
          </p:cNvPr>
          <p:cNvSpPr txBox="1"/>
          <p:nvPr/>
        </p:nvSpPr>
        <p:spPr>
          <a:xfrm>
            <a:off x="1291904" y="5268286"/>
            <a:ext cx="663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df.shape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(100,000, 9)</a:t>
            </a:r>
          </a:p>
          <a:p>
            <a:r>
              <a:rPr lang="en-US" dirty="0">
                <a:sym typeface="Wingdings" panose="05000000000000000000" pitchFamily="2" charset="2"/>
              </a:rPr>
              <a:t>Cleaned “other” class from gender (999,82, 9)       18</a:t>
            </a:r>
          </a:p>
          <a:p>
            <a:r>
              <a:rPr lang="en-US" dirty="0">
                <a:sym typeface="Wingdings" panose="05000000000000000000" pitchFamily="2" charset="2"/>
              </a:rPr>
              <a:t>Cleaned duplicates  (961,28, 9)                                 3854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48FA-3F29-1DE5-B442-0DED785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balancing strategy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61840F-1928-009B-E65B-E0A357A28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90251"/>
              </p:ext>
            </p:extLst>
          </p:nvPr>
        </p:nvGraphicFramePr>
        <p:xfrm>
          <a:off x="1471660" y="3127307"/>
          <a:ext cx="812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192208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033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0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Penalizing on imbalanced data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39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Penalizing on balanced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6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Under-sampling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92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Under +over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3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4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5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2E2AC8-59E8-ED5A-DC92-6A99F44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43D2B-0637-136E-B5BD-AC6B9019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07" y="2414587"/>
            <a:ext cx="3137906" cy="28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111D-6682-1E2F-933E-C4223BA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802940" cy="706964"/>
          </a:xfrm>
        </p:spPr>
        <p:txBody>
          <a:bodyPr/>
          <a:lstStyle/>
          <a:p>
            <a:r>
              <a:rPr lang="en-US" dirty="0"/>
              <a:t>Scatter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05948-2147-013A-F1D1-4C76636F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009" y="-6991"/>
            <a:ext cx="6864991" cy="68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909B-3DA1-A664-79A8-CB17EB23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65508" cy="706964"/>
          </a:xfrm>
        </p:spPr>
        <p:txBody>
          <a:bodyPr/>
          <a:lstStyle/>
          <a:p>
            <a:r>
              <a:rPr lang="en-US" dirty="0"/>
              <a:t>Blood glucose and HbA1c are not exclusive parameters to define diabetes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74E5F9-9594-A958-B276-248DD760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9" y="1975512"/>
            <a:ext cx="512176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558C38-8322-2820-2197-8F19333F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79" y="1975511"/>
            <a:ext cx="4867584" cy="3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7D55B-72C7-ADD5-51A2-CDF4E038A70F}"/>
              </a:ext>
            </a:extLst>
          </p:cNvPr>
          <p:cNvCxnSpPr>
            <a:cxnSpLocks/>
          </p:cNvCxnSpPr>
          <p:nvPr/>
        </p:nvCxnSpPr>
        <p:spPr>
          <a:xfrm flipV="1">
            <a:off x="2046914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12AD2A-6118-D341-C049-91E8F464CA57}"/>
              </a:ext>
            </a:extLst>
          </p:cNvPr>
          <p:cNvCxnSpPr>
            <a:cxnSpLocks/>
          </p:cNvCxnSpPr>
          <p:nvPr/>
        </p:nvCxnSpPr>
        <p:spPr>
          <a:xfrm flipV="1">
            <a:off x="8214220" y="2256639"/>
            <a:ext cx="0" cy="306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B92D1A45-0BEB-F0CF-F81D-5A22C4A76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F9A92-2856-205B-4047-90071833D92B}"/>
              </a:ext>
            </a:extLst>
          </p:cNvPr>
          <p:cNvSpPr txBox="1"/>
          <p:nvPr/>
        </p:nvSpPr>
        <p:spPr>
          <a:xfrm>
            <a:off x="3220745" y="5730743"/>
            <a:ext cx="6141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blood glucose level &lt; 126: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sick people with HbA1c level &lt; 4.6: 0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blood glucose level &gt; 126: 53853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Number of healthy people with HbA1c level &gt; 4.6: 65837</a:t>
            </a:r>
          </a:p>
          <a:p>
            <a:r>
              <a:rPr lang="en-US" altLang="en-US" sz="1200" dirty="0">
                <a:solidFill>
                  <a:srgbClr val="000000"/>
                </a:solidFill>
                <a:latin typeface="Arial Unicode MS"/>
              </a:rPr>
              <a:t>Number of healthy people with HbA1c level &gt; 4.6 and blood glucose level &gt; 126: 40408 </a:t>
            </a:r>
          </a:p>
          <a:p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endParaRPr lang="en-US" dirty="0">
              <a:latin typeface="Arial Unicode M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0C2D452-E401-FAE6-08E3-C4D721B3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648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7" y="1829338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25827</TotalTime>
  <Words>3939</Words>
  <Application>Microsoft Office PowerPoint</Application>
  <PresentationFormat>Widescreen</PresentationFormat>
  <Paragraphs>425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Unicode MS</vt:lpstr>
      <vt:lpstr>Calibri</vt:lpstr>
      <vt:lpstr>Century Gothic</vt:lpstr>
      <vt:lpstr>Courier New</vt:lpstr>
      <vt:lpstr>Google Sans</vt:lpstr>
      <vt:lpstr>Helvetica Neue</vt:lpstr>
      <vt:lpstr>Inter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Scatter matrix</vt:lpstr>
      <vt:lpstr>Blood glucose and HbA1c are not exclusive parameters to define diabetes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Smokers tend to have more heart disease</vt:lpstr>
      <vt:lpstr>Shifting of “No Info” category</vt:lpstr>
      <vt:lpstr>Correlation matrix</vt:lpstr>
      <vt:lpstr>Feature engineering</vt:lpstr>
      <vt:lpstr>Correlation matrix of the new df</vt:lpstr>
      <vt:lpstr>Score for the models  Recall</vt:lpstr>
      <vt:lpstr>Base line model – Decision tree</vt:lpstr>
      <vt:lpstr>Feature selection</vt:lpstr>
      <vt:lpstr>original data + get_dummies</vt:lpstr>
      <vt:lpstr>Feature importance</vt:lpstr>
      <vt:lpstr>Imbalanced data </vt:lpstr>
      <vt:lpstr>What the balancing did to our model?</vt:lpstr>
      <vt:lpstr>Lets test several models &amp; compare the performance</vt:lpstr>
      <vt:lpstr>Grid_search.Best_params_</vt:lpstr>
      <vt:lpstr>Lets run several models and look at the confusion matrix</vt:lpstr>
      <vt:lpstr>Scores for all the models</vt:lpstr>
      <vt:lpstr>ROC AUC</vt:lpstr>
      <vt:lpstr>PR Curve</vt:lpstr>
      <vt:lpstr>Which balancing method is the best: Oversampling  Undersampling over+under sampling Penalizing ? </vt:lpstr>
      <vt:lpstr>Benchmark Establishment – Decision Tree Classifier on Imbalanced Data</vt:lpstr>
      <vt:lpstr>Model Assessment post GS on Decision Tree Classifier with tuned HP</vt:lpstr>
      <vt:lpstr>Imbalanced Data Treatment – Decision Tree Classifier with Class 1 Oversampling</vt:lpstr>
      <vt:lpstr>Balanced Data (Oversampling)– Decision Tree with tuned HP by GS</vt:lpstr>
      <vt:lpstr>Imbalanced Data Treatment – Decision Tree Classifier with Class 1 Undersampling</vt:lpstr>
      <vt:lpstr>Balanced Data (Undersampling)– Decision Tree with tuned HP by GS</vt:lpstr>
      <vt:lpstr>Decision Tree Classifier with Penalizing class_weight = ‘balanced’</vt:lpstr>
      <vt:lpstr>Decision Tree Classifier with Penalizing class_weight = ‘balanced’ with tuned HP by GS</vt:lpstr>
      <vt:lpstr>Intermediate Summary for Manual Models Selection and Optimization</vt:lpstr>
      <vt:lpstr>The best balancing strategy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ALIN</cp:lastModifiedBy>
  <cp:revision>64</cp:revision>
  <dcterms:created xsi:type="dcterms:W3CDTF">2023-05-16T09:48:08Z</dcterms:created>
  <dcterms:modified xsi:type="dcterms:W3CDTF">2023-06-04T10:45:46Z</dcterms:modified>
</cp:coreProperties>
</file>